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2" r:id="rId24"/>
    <p:sldId id="278" r:id="rId25"/>
    <p:sldId id="279" r:id="rId26"/>
    <p:sldId id="281" r:id="rId27"/>
    <p:sldId id="280" r:id="rId28"/>
  </p:sldIdLst>
  <p:sldSz cx="9144000" cy="5143500" type="screen16x9"/>
  <p:notesSz cx="6858000" cy="9144000"/>
  <p:embeddedFontLst>
    <p:embeddedFont>
      <p:font typeface="PT Sans Narrow" panose="020B0604020202020204" charset="0"/>
      <p:regular r:id="rId30"/>
      <p:bold r:id="rId31"/>
    </p:embeddedFont>
    <p:embeddedFont>
      <p:font typeface="Open Sans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33496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963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Insert of chirp</a:t>
            </a:r>
          </a:p>
        </p:txBody>
      </p:sp>
    </p:spTree>
    <p:extLst>
      <p:ext uri="{BB962C8B-B14F-4D97-AF65-F5344CB8AC3E}">
        <p14:creationId xmlns:p14="http://schemas.microsoft.com/office/powerpoint/2010/main" val="3414254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89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656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213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779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656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506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487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47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477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468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857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74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Include sounds</a:t>
            </a:r>
          </a:p>
        </p:txBody>
      </p:sp>
    </p:spTree>
    <p:extLst>
      <p:ext uri="{BB962C8B-B14F-4D97-AF65-F5344CB8AC3E}">
        <p14:creationId xmlns:p14="http://schemas.microsoft.com/office/powerpoint/2010/main" val="3413898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Include sounds</a:t>
            </a:r>
          </a:p>
        </p:txBody>
      </p:sp>
    </p:spTree>
    <p:extLst>
      <p:ext uri="{BB962C8B-B14F-4D97-AF65-F5344CB8AC3E}">
        <p14:creationId xmlns:p14="http://schemas.microsoft.com/office/powerpoint/2010/main" val="14486540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62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Include sound</a:t>
            </a:r>
          </a:p>
        </p:txBody>
      </p:sp>
    </p:spTree>
    <p:extLst>
      <p:ext uri="{BB962C8B-B14F-4D97-AF65-F5344CB8AC3E}">
        <p14:creationId xmlns:p14="http://schemas.microsoft.com/office/powerpoint/2010/main" val="3250152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Include sound</a:t>
            </a:r>
          </a:p>
        </p:txBody>
      </p:sp>
    </p:spTree>
    <p:extLst>
      <p:ext uri="{BB962C8B-B14F-4D97-AF65-F5344CB8AC3E}">
        <p14:creationId xmlns:p14="http://schemas.microsoft.com/office/powerpoint/2010/main" val="885603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040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789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56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68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650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792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264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Insert of chirp</a:t>
            </a:r>
          </a:p>
        </p:txBody>
      </p:sp>
    </p:spTree>
    <p:extLst>
      <p:ext uri="{BB962C8B-B14F-4D97-AF65-F5344CB8AC3E}">
        <p14:creationId xmlns:p14="http://schemas.microsoft.com/office/powerpoint/2010/main" val="1888218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9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9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iH_BOLdN6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5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wav"/><Relationship Id="rId13" Type="http://schemas.openxmlformats.org/officeDocument/2006/relationships/image" Target="../media/image9.png"/><Relationship Id="rId3" Type="http://schemas.microsoft.com/office/2007/relationships/media" Target="../media/media9.wav"/><Relationship Id="rId7" Type="http://schemas.microsoft.com/office/2007/relationships/media" Target="../media/media7.wav"/><Relationship Id="rId12" Type="http://schemas.openxmlformats.org/officeDocument/2006/relationships/image" Target="../media/image27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audio" Target="../media/media10.wav"/><Relationship Id="rId11" Type="http://schemas.openxmlformats.org/officeDocument/2006/relationships/image" Target="../media/image28.png"/><Relationship Id="rId5" Type="http://schemas.microsoft.com/office/2007/relationships/media" Target="../media/media10.wav"/><Relationship Id="rId10" Type="http://schemas.openxmlformats.org/officeDocument/2006/relationships/notesSlide" Target="../notesSlides/notesSlide23.xml"/><Relationship Id="rId4" Type="http://schemas.openxmlformats.org/officeDocument/2006/relationships/audio" Target="../media/media9.wav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11.wav"/><Relationship Id="rId7" Type="http://schemas.openxmlformats.org/officeDocument/2006/relationships/image" Target="../media/image30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9.png"/><Relationship Id="rId4" Type="http://schemas.openxmlformats.org/officeDocument/2006/relationships/audio" Target="../media/media11.wav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13.wav"/><Relationship Id="rId7" Type="http://schemas.openxmlformats.org/officeDocument/2006/relationships/image" Target="../media/image32.png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13.wav"/><Relationship Id="rId9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3" Type="http://schemas.microsoft.com/office/2007/relationships/media" Target="../media/media15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audio" Target="../media/media16.mp3"/><Relationship Id="rId11" Type="http://schemas.openxmlformats.org/officeDocument/2006/relationships/image" Target="../media/image9.png"/><Relationship Id="rId5" Type="http://schemas.microsoft.com/office/2007/relationships/media" Target="../media/media16.mp3"/><Relationship Id="rId10" Type="http://schemas.openxmlformats.org/officeDocument/2006/relationships/image" Target="../media/image34.png"/><Relationship Id="rId4" Type="http://schemas.openxmlformats.org/officeDocument/2006/relationships/audio" Target="../media/media15.wav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audio" Target="../media/media20.wav"/><Relationship Id="rId13" Type="http://schemas.openxmlformats.org/officeDocument/2006/relationships/slideLayout" Target="../slideLayouts/slideLayout3.xml"/><Relationship Id="rId3" Type="http://schemas.microsoft.com/office/2007/relationships/media" Target="../media/media18.wav"/><Relationship Id="rId7" Type="http://schemas.microsoft.com/office/2007/relationships/media" Target="../media/media20.wav"/><Relationship Id="rId12" Type="http://schemas.openxmlformats.org/officeDocument/2006/relationships/audio" Target="../media/media22.wav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audio" Target="../media/media19.wav"/><Relationship Id="rId11" Type="http://schemas.microsoft.com/office/2007/relationships/media" Target="../media/media22.wav"/><Relationship Id="rId5" Type="http://schemas.microsoft.com/office/2007/relationships/media" Target="../media/media19.wav"/><Relationship Id="rId15" Type="http://schemas.openxmlformats.org/officeDocument/2006/relationships/image" Target="../media/image9.png"/><Relationship Id="rId10" Type="http://schemas.openxmlformats.org/officeDocument/2006/relationships/audio" Target="../media/media21.wav"/><Relationship Id="rId4" Type="http://schemas.openxmlformats.org/officeDocument/2006/relationships/audio" Target="../media/media18.wav"/><Relationship Id="rId9" Type="http://schemas.microsoft.com/office/2007/relationships/media" Target="../media/media21.wav"/><Relationship Id="rId1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 Reverb: </a:t>
            </a:r>
          </a:p>
          <a:p>
            <a:pPr lvl="0">
              <a:spcBef>
                <a:spcPts val="0"/>
              </a:spcBef>
              <a:buNone/>
            </a:pPr>
            <a:r>
              <a:rPr lang="en" sz="3600"/>
              <a:t>Impulse responses of spaces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2137225" y="2858475"/>
            <a:ext cx="4870500" cy="86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/>
              <a:t>Katya Soltan and Anisha Nakagawa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/>
        </p:nvSpPr>
        <p:spPr>
          <a:xfrm>
            <a:off x="1096375" y="58075"/>
            <a:ext cx="15723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x(t) = Chirp</a:t>
            </a:r>
          </a:p>
        </p:txBody>
      </p:sp>
      <p:cxnSp>
        <p:nvCxnSpPr>
          <p:cNvPr id="212" name="Shape 212"/>
          <p:cNvCxnSpPr/>
          <p:nvPr/>
        </p:nvCxnSpPr>
        <p:spPr>
          <a:xfrm>
            <a:off x="1935450" y="1810050"/>
            <a:ext cx="3600" cy="777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3" name="Shape 213"/>
          <p:cNvCxnSpPr/>
          <p:nvPr/>
        </p:nvCxnSpPr>
        <p:spPr>
          <a:xfrm>
            <a:off x="7571850" y="1957625"/>
            <a:ext cx="0" cy="85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4" name="Shape 214"/>
          <p:cNvCxnSpPr/>
          <p:nvPr/>
        </p:nvCxnSpPr>
        <p:spPr>
          <a:xfrm rot="10800000">
            <a:off x="4487100" y="1965312"/>
            <a:ext cx="3300" cy="640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5" name="Shape 215"/>
          <p:cNvCxnSpPr/>
          <p:nvPr/>
        </p:nvCxnSpPr>
        <p:spPr>
          <a:xfrm>
            <a:off x="2644050" y="1083425"/>
            <a:ext cx="83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6" name="Shape 216"/>
          <p:cNvCxnSpPr/>
          <p:nvPr/>
        </p:nvCxnSpPr>
        <p:spPr>
          <a:xfrm rot="10800000" flipH="1">
            <a:off x="5370475" y="1083225"/>
            <a:ext cx="9630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7" name="Shape 217"/>
          <p:cNvCxnSpPr>
            <a:endCxn id="218" idx="1"/>
          </p:cNvCxnSpPr>
          <p:nvPr/>
        </p:nvCxnSpPr>
        <p:spPr>
          <a:xfrm rot="10800000" flipH="1">
            <a:off x="2491650" y="4147350"/>
            <a:ext cx="8106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649" y="1907000"/>
            <a:ext cx="343800" cy="30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574" y="2135600"/>
            <a:ext cx="343800" cy="30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349" y="2134750"/>
            <a:ext cx="343800" cy="30025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4897700" y="1983266"/>
            <a:ext cx="414600" cy="3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-1</a:t>
            </a:r>
          </a:p>
        </p:txBody>
      </p:sp>
      <p:cxnSp>
        <p:nvCxnSpPr>
          <p:cNvPr id="223" name="Shape 223"/>
          <p:cNvCxnSpPr/>
          <p:nvPr/>
        </p:nvCxnSpPr>
        <p:spPr>
          <a:xfrm>
            <a:off x="5695937" y="4148250"/>
            <a:ext cx="7179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4" name="Shape 224"/>
          <p:cNvSpPr txBox="1"/>
          <p:nvPr/>
        </p:nvSpPr>
        <p:spPr>
          <a:xfrm>
            <a:off x="6374750" y="58075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y(t) = Recording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625" y="493749"/>
            <a:ext cx="1666200" cy="124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8137" y="575287"/>
            <a:ext cx="1448774" cy="108657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6464875" y="2793225"/>
            <a:ext cx="23514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Y(jw) = F{recording}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801375" y="2799775"/>
            <a:ext cx="23514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X(jw) = F{chirp}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1151012" y="15279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230" name="Shape 230"/>
          <p:cNvSpPr txBox="1"/>
          <p:nvPr/>
        </p:nvSpPr>
        <p:spPr>
          <a:xfrm rot="-5400000">
            <a:off x="383312" y="8864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6731312" y="16362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232" name="Shape 232"/>
          <p:cNvSpPr txBox="1"/>
          <p:nvPr/>
        </p:nvSpPr>
        <p:spPr>
          <a:xfrm rot="-5400000">
            <a:off x="5963612" y="994749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233" name="Shape 2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5775" y="3252775"/>
            <a:ext cx="1913233" cy="143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1011" y="3244772"/>
            <a:ext cx="1913213" cy="1434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6964687" y="46029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236" name="Shape 236"/>
          <p:cNvSpPr txBox="1"/>
          <p:nvPr/>
        </p:nvSpPr>
        <p:spPr>
          <a:xfrm rot="-5400000">
            <a:off x="5968387" y="38852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3518825" y="2799775"/>
            <a:ext cx="23514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H(jw) = Y(jw)/X(jw)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5325" y="3223485"/>
            <a:ext cx="1913224" cy="143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1246587" y="45633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240" name="Shape 240"/>
          <p:cNvSpPr txBox="1"/>
          <p:nvPr/>
        </p:nvSpPr>
        <p:spPr>
          <a:xfrm rot="-5400000">
            <a:off x="250287" y="38456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4021212" y="45884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242" name="Shape 242"/>
          <p:cNvSpPr txBox="1"/>
          <p:nvPr/>
        </p:nvSpPr>
        <p:spPr>
          <a:xfrm rot="-5400000">
            <a:off x="3024912" y="38707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3060752" y="58075"/>
            <a:ext cx="28560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</a:rPr>
              <a:t>h(t) = Impulse Response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7499" y="427249"/>
            <a:ext cx="1666179" cy="12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3825737" y="15681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246" name="Shape 246"/>
          <p:cNvSpPr txBox="1"/>
          <p:nvPr/>
        </p:nvSpPr>
        <p:spPr>
          <a:xfrm rot="-5400000">
            <a:off x="3058037" y="9267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Understanding the Impulse Responses: Tubes</a:t>
            </a:r>
          </a:p>
        </p:txBody>
      </p:sp>
      <p:pic>
        <p:nvPicPr>
          <p:cNvPr id="252" name="Shape 252" descr="Sound in Tub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50" y="1559775"/>
            <a:ext cx="5141299" cy="342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 rotWithShape="1">
          <a:blip r:embed="rId4">
            <a:alphaModFix/>
          </a:blip>
          <a:srcRect b="28545"/>
          <a:stretch/>
        </p:blipFill>
        <p:spPr>
          <a:xfrm>
            <a:off x="5428375" y="2307699"/>
            <a:ext cx="3437749" cy="23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Sound must travel at least twice the length of the tube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193850" y="1759875"/>
            <a:ext cx="1906800" cy="48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134F5C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Vibration Modes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Cardboard Tube</a:t>
            </a:r>
          </a:p>
        </p:txBody>
      </p:sp>
      <p:pic>
        <p:nvPicPr>
          <p:cNvPr id="5" name="ir_tube_same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r="7187" b="3301"/>
          <a:stretch/>
        </p:blipFill>
        <p:spPr>
          <a:xfrm>
            <a:off x="249249" y="1126099"/>
            <a:ext cx="6184127" cy="3920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Cardboard Tube</a:t>
            </a:r>
          </a:p>
        </p:txBody>
      </p:sp>
      <p:pic>
        <p:nvPicPr>
          <p:cNvPr id="268" name="Shape 268" descr="ir_tube_with_period.png"/>
          <p:cNvPicPr preferRelativeResize="0"/>
          <p:nvPr/>
        </p:nvPicPr>
        <p:blipFill rotWithShape="1">
          <a:blip r:embed="rId5">
            <a:alphaModFix/>
          </a:blip>
          <a:srcRect l="6510" r="5977" b="3222"/>
          <a:stretch/>
        </p:blipFill>
        <p:spPr>
          <a:xfrm>
            <a:off x="95749" y="1126100"/>
            <a:ext cx="6408600" cy="39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401200" y="1403587"/>
            <a:ext cx="2573700" cy="336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2 * L = T * 343 m/s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L = 1.4 m</a:t>
            </a:r>
          </a:p>
        </p:txBody>
      </p:sp>
      <p:pic>
        <p:nvPicPr>
          <p:cNvPr id="2" name="ir_tube_same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Cardboard Tube</a:t>
            </a:r>
          </a:p>
        </p:txBody>
      </p:sp>
      <p:pic>
        <p:nvPicPr>
          <p:cNvPr id="275" name="Shape 275" descr="ir_tube_with_period.png"/>
          <p:cNvPicPr preferRelativeResize="0"/>
          <p:nvPr/>
        </p:nvPicPr>
        <p:blipFill rotWithShape="1">
          <a:blip r:embed="rId5">
            <a:alphaModFix/>
          </a:blip>
          <a:srcRect l="6510" r="5977" b="3222"/>
          <a:stretch/>
        </p:blipFill>
        <p:spPr>
          <a:xfrm>
            <a:off x="95749" y="1126100"/>
            <a:ext cx="6408600" cy="39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401200" y="1403587"/>
            <a:ext cx="2573700" cy="336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2 * L = T * 343 m/s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L = 1.4 m</a:t>
            </a:r>
          </a:p>
          <a:p>
            <a:pPr lvl="0">
              <a:spcBef>
                <a:spcPts val="0"/>
              </a:spcBef>
              <a:buNone/>
            </a:pPr>
            <a:endParaRPr sz="2000"/>
          </a:p>
          <a:p>
            <a:pPr lvl="0">
              <a:spcBef>
                <a:spcPts val="0"/>
              </a:spcBef>
              <a:buNone/>
            </a:pPr>
            <a:r>
              <a:rPr lang="en" sz="2000"/>
              <a:t>Actual Length: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1.39 m</a:t>
            </a:r>
          </a:p>
        </p:txBody>
      </p:sp>
      <p:pic>
        <p:nvPicPr>
          <p:cNvPr id="6" name="ir_tube_same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Short PVC Pipe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401200" y="1403587"/>
            <a:ext cx="2573700" cy="336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2 * L = T * 343 m/s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L = 0.89 m</a:t>
            </a:r>
          </a:p>
        </p:txBody>
      </p:sp>
      <p:pic>
        <p:nvPicPr>
          <p:cNvPr id="283" name="Shape 283" descr="ir_wide_pvc_with_period.png"/>
          <p:cNvPicPr preferRelativeResize="0"/>
          <p:nvPr/>
        </p:nvPicPr>
        <p:blipFill rotWithShape="1">
          <a:blip r:embed="rId5">
            <a:alphaModFix/>
          </a:blip>
          <a:srcRect l="7945" r="5877" b="2486"/>
          <a:stretch/>
        </p:blipFill>
        <p:spPr>
          <a:xfrm>
            <a:off x="116749" y="1049900"/>
            <a:ext cx="6408600" cy="401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r_wide_pvc_opp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Short PVC Pipe</a:t>
            </a:r>
          </a:p>
        </p:txBody>
      </p:sp>
      <p:pic>
        <p:nvPicPr>
          <p:cNvPr id="289" name="Shape 289" descr="ir_wide_pvc_with_period.png"/>
          <p:cNvPicPr preferRelativeResize="0"/>
          <p:nvPr/>
        </p:nvPicPr>
        <p:blipFill rotWithShape="1">
          <a:blip r:embed="rId5">
            <a:alphaModFix/>
          </a:blip>
          <a:srcRect l="7945" r="5877" b="2486"/>
          <a:stretch/>
        </p:blipFill>
        <p:spPr>
          <a:xfrm>
            <a:off x="116749" y="1049900"/>
            <a:ext cx="6408600" cy="401124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401200" y="1403587"/>
            <a:ext cx="2573700" cy="336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2 * L = T * 343 m/s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L = 0.89 m</a:t>
            </a:r>
          </a:p>
          <a:p>
            <a:pPr lvl="0">
              <a:spcBef>
                <a:spcPts val="0"/>
              </a:spcBef>
              <a:buNone/>
            </a:pPr>
            <a:endParaRPr sz="2000"/>
          </a:p>
          <a:p>
            <a:pPr lvl="0">
              <a:spcBef>
                <a:spcPts val="0"/>
              </a:spcBef>
              <a:buNone/>
            </a:pPr>
            <a:r>
              <a:rPr lang="en" sz="2000"/>
              <a:t>Actual Length: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0.865 m</a:t>
            </a:r>
          </a:p>
        </p:txBody>
      </p:sp>
      <p:pic>
        <p:nvPicPr>
          <p:cNvPr id="5" name="ir_wide_pvc_opp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 descr="ir_thin_pvc_with_period.png"/>
          <p:cNvPicPr preferRelativeResize="0"/>
          <p:nvPr/>
        </p:nvPicPr>
        <p:blipFill rotWithShape="1">
          <a:blip r:embed="rId5">
            <a:alphaModFix/>
          </a:blip>
          <a:srcRect l="7509" r="6859" b="2296"/>
          <a:stretch/>
        </p:blipFill>
        <p:spPr>
          <a:xfrm>
            <a:off x="152399" y="1041875"/>
            <a:ext cx="6334975" cy="39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401200" y="1403587"/>
            <a:ext cx="2573700" cy="336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2 * L = T * 343 m/s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L = 1.54 m</a:t>
            </a:r>
          </a:p>
        </p:txBody>
      </p:sp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Long PVC Pipe</a:t>
            </a:r>
          </a:p>
        </p:txBody>
      </p:sp>
      <p:pic>
        <p:nvPicPr>
          <p:cNvPr id="3" name="ir_thin_pvc_opp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hape 302" descr="ir_thin_pvc_with_period.png"/>
          <p:cNvPicPr preferRelativeResize="0"/>
          <p:nvPr/>
        </p:nvPicPr>
        <p:blipFill rotWithShape="1">
          <a:blip r:embed="rId5">
            <a:alphaModFix/>
          </a:blip>
          <a:srcRect l="7509" r="6859" b="2296"/>
          <a:stretch/>
        </p:blipFill>
        <p:spPr>
          <a:xfrm>
            <a:off x="152399" y="1041875"/>
            <a:ext cx="6334975" cy="39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401200" y="1403587"/>
            <a:ext cx="2573700" cy="336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2 * L = T * 343 m/s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L = 1.54 m</a:t>
            </a:r>
          </a:p>
          <a:p>
            <a:pPr lvl="0">
              <a:spcBef>
                <a:spcPts val="0"/>
              </a:spcBef>
              <a:buNone/>
            </a:pPr>
            <a:endParaRPr sz="2000"/>
          </a:p>
          <a:p>
            <a:pPr lvl="0">
              <a:spcBef>
                <a:spcPts val="0"/>
              </a:spcBef>
              <a:buNone/>
            </a:pPr>
            <a:r>
              <a:rPr lang="en" sz="2000"/>
              <a:t>Actual Length: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1.52 m</a:t>
            </a:r>
          </a:p>
          <a:p>
            <a:pPr lvl="0" rtl="0">
              <a:spcBef>
                <a:spcPts val="0"/>
              </a:spcBef>
              <a:buNone/>
            </a:pPr>
            <a:endParaRPr sz="2000" b="1">
              <a:solidFill>
                <a:schemeClr val="accent1"/>
              </a:solidFill>
            </a:endParaRPr>
          </a:p>
        </p:txBody>
      </p:sp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Long PVC Pipe</a:t>
            </a:r>
          </a:p>
        </p:txBody>
      </p:sp>
      <p:pic>
        <p:nvPicPr>
          <p:cNvPr id="5" name="ir_thin_pvc_opp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Impulse Responses of Spaces: AC Staircase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923062" y="1244000"/>
            <a:ext cx="3000000" cy="10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H(jw)</a:t>
            </a:r>
          </a:p>
        </p:txBody>
      </p:sp>
      <p:pic>
        <p:nvPicPr>
          <p:cNvPr id="311" name="Shape 311" descr="fr_staircase.png"/>
          <p:cNvPicPr preferRelativeResize="0"/>
          <p:nvPr/>
        </p:nvPicPr>
        <p:blipFill rotWithShape="1">
          <a:blip r:embed="rId5">
            <a:alphaModFix/>
          </a:blip>
          <a:srcRect l="6592" r="8676"/>
          <a:stretch/>
        </p:blipFill>
        <p:spPr>
          <a:xfrm>
            <a:off x="189300" y="1949924"/>
            <a:ext cx="4467526" cy="291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5285687" y="1244000"/>
            <a:ext cx="3000000" cy="10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h(t)</a:t>
            </a:r>
          </a:p>
        </p:txBody>
      </p:sp>
      <p:pic>
        <p:nvPicPr>
          <p:cNvPr id="313" name="Shape 313" descr="ir_staircase_zoom.png"/>
          <p:cNvPicPr preferRelativeResize="0"/>
          <p:nvPr/>
        </p:nvPicPr>
        <p:blipFill rotWithShape="1">
          <a:blip r:embed="rId6">
            <a:alphaModFix/>
          </a:blip>
          <a:srcRect l="7941" r="7399"/>
          <a:stretch/>
        </p:blipFill>
        <p:spPr>
          <a:xfrm>
            <a:off x="4577224" y="1981574"/>
            <a:ext cx="4463496" cy="29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r_stairca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48600" y="4939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Dove in the AC Staircase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628025"/>
            <a:ext cx="24057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Impulse Response 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a staircase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777587" y="1628025"/>
            <a:ext cx="15087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Dove 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785250" y="1628025"/>
            <a:ext cx="1659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Dove in a staircase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2973950" y="1548625"/>
            <a:ext cx="6441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/>
              <a:t>*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5598225" y="1399425"/>
            <a:ext cx="6441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/>
              <a:t>=</a:t>
            </a:r>
          </a:p>
        </p:txBody>
      </p:sp>
      <p:pic>
        <p:nvPicPr>
          <p:cNvPr id="78" name="Shape 78" descr="ir_staircase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8550" r="8025" b="4251"/>
          <a:stretch/>
        </p:blipFill>
        <p:spPr>
          <a:xfrm>
            <a:off x="311700" y="2548625"/>
            <a:ext cx="2589023" cy="164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 descr="dove_call.png"/>
          <p:cNvPicPr preferRelativeResize="0"/>
          <p:nvPr/>
        </p:nvPicPr>
        <p:blipFill rotWithShape="1">
          <a:blip r:embed="rId5">
            <a:alphaModFix/>
          </a:blip>
          <a:srcRect l="6763" r="7399"/>
          <a:stretch/>
        </p:blipFill>
        <p:spPr>
          <a:xfrm>
            <a:off x="3288075" y="2548625"/>
            <a:ext cx="2589023" cy="166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 descr="dove_call_staircase.png"/>
          <p:cNvPicPr preferRelativeResize="0"/>
          <p:nvPr/>
        </p:nvPicPr>
        <p:blipFill rotWithShape="1">
          <a:blip r:embed="rId6">
            <a:alphaModFix/>
          </a:blip>
          <a:srcRect l="7391" r="7152"/>
          <a:stretch/>
        </p:blipFill>
        <p:spPr>
          <a:xfrm>
            <a:off x="6264450" y="2536299"/>
            <a:ext cx="2577438" cy="166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Impulse Responses of Spaces: The Oval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923062" y="1244000"/>
            <a:ext cx="3000000" cy="10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H(jw)</a:t>
            </a:r>
          </a:p>
        </p:txBody>
      </p:sp>
      <p:pic>
        <p:nvPicPr>
          <p:cNvPr id="320" name="Shape 320" descr="ir_staircase.png"/>
          <p:cNvPicPr preferRelativeResize="0"/>
          <p:nvPr/>
        </p:nvPicPr>
        <p:blipFill rotWithShape="1">
          <a:blip r:embed="rId5">
            <a:alphaModFix/>
          </a:blip>
          <a:srcRect l="6965" r="6715"/>
          <a:stretch/>
        </p:blipFill>
        <p:spPr>
          <a:xfrm>
            <a:off x="4463800" y="1890499"/>
            <a:ext cx="4643799" cy="29760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/>
        </p:nvSpPr>
        <p:spPr>
          <a:xfrm>
            <a:off x="5285687" y="1244000"/>
            <a:ext cx="3000000" cy="10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h(t)</a:t>
            </a:r>
          </a:p>
        </p:txBody>
      </p:sp>
      <p:pic>
        <p:nvPicPr>
          <p:cNvPr id="322" name="Shape 322" descr="fr_oval.png"/>
          <p:cNvPicPr preferRelativeResize="0"/>
          <p:nvPr/>
        </p:nvPicPr>
        <p:blipFill rotWithShape="1">
          <a:blip r:embed="rId6">
            <a:alphaModFix/>
          </a:blip>
          <a:srcRect l="7941" r="7840"/>
          <a:stretch/>
        </p:blipFill>
        <p:spPr>
          <a:xfrm>
            <a:off x="235500" y="1922900"/>
            <a:ext cx="4531021" cy="297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 descr="ir_oval.png"/>
          <p:cNvPicPr preferRelativeResize="0"/>
          <p:nvPr/>
        </p:nvPicPr>
        <p:blipFill rotWithShape="1">
          <a:blip r:embed="rId7">
            <a:alphaModFix/>
          </a:blip>
          <a:srcRect l="8051" r="7289"/>
          <a:stretch/>
        </p:blipFill>
        <p:spPr>
          <a:xfrm>
            <a:off x="4513299" y="1913950"/>
            <a:ext cx="4643799" cy="303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val_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48600" y="4939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Part 2: Convolve the Impulse Response with Sounds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2273400" y="3673450"/>
            <a:ext cx="4597200" cy="4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A61C00"/>
                </a:solidFill>
              </a:rPr>
              <a:t>h(t)</a:t>
            </a:r>
            <a:r>
              <a:rPr lang="en" sz="2400" b="1"/>
              <a:t>    *     s(t)     =      s’(t)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2179155" y="2832275"/>
            <a:ext cx="1479299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Impulse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Response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3957600" y="2832275"/>
            <a:ext cx="10413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Original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Sound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5536175" y="2832275"/>
            <a:ext cx="14337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Sound in the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Effect of Impulse Responses on a Sound: Cosine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717" y="2139949"/>
            <a:ext cx="3321456" cy="24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255850" y="1315125"/>
            <a:ext cx="4146600" cy="7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Create an impulse response from a cosine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(Frequency of 300 Hz)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551387" y="44871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342" name="Shape 342"/>
          <p:cNvSpPr txBox="1"/>
          <p:nvPr/>
        </p:nvSpPr>
        <p:spPr>
          <a:xfrm rot="-5400000">
            <a:off x="-54512" y="30074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343" name="Shape 3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5875" y="1458076"/>
            <a:ext cx="2011994" cy="15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5757200" y="1152425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Original Dove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5989662" y="27566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347" name="Shape 347"/>
          <p:cNvSpPr txBox="1"/>
          <p:nvPr/>
        </p:nvSpPr>
        <p:spPr>
          <a:xfrm rot="-5400000">
            <a:off x="4993362" y="21152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5" name="d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03529" y="1186317"/>
            <a:ext cx="609600" cy="609600"/>
          </a:xfrm>
          <a:prstGeom prst="rect">
            <a:avLst/>
          </a:prstGeom>
        </p:spPr>
      </p:pic>
      <p:sp>
        <p:nvSpPr>
          <p:cNvPr id="23" name="Shape 344"/>
          <p:cNvSpPr txBox="1"/>
          <p:nvPr/>
        </p:nvSpPr>
        <p:spPr>
          <a:xfrm>
            <a:off x="1216545" y="1920625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 smtClean="0"/>
              <a:t>H(jw)</a:t>
            </a:r>
            <a:endParaRPr lang="en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Effect of Impulse Responses on a Sound: Cosine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255850" y="1315125"/>
            <a:ext cx="4146600" cy="7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Create an impulse response from a cosine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(Frequency of 300 Hz)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05874" y="3309318"/>
            <a:ext cx="2012000" cy="150900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/>
          <p:nvPr/>
        </p:nvSpPr>
        <p:spPr>
          <a:xfrm>
            <a:off x="1551387" y="44871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 smtClean="0"/>
              <a:t>Time (</a:t>
            </a:r>
            <a:r>
              <a:rPr lang="en" sz="1000" dirty="0"/>
              <a:t>s</a:t>
            </a:r>
            <a:r>
              <a:rPr lang="en" sz="1000" dirty="0" smtClean="0"/>
              <a:t>)</a:t>
            </a:r>
            <a:endParaRPr lang="en" sz="1000" dirty="0"/>
          </a:p>
        </p:txBody>
      </p:sp>
      <p:sp>
        <p:nvSpPr>
          <p:cNvPr id="342" name="Shape 342"/>
          <p:cNvSpPr txBox="1"/>
          <p:nvPr/>
        </p:nvSpPr>
        <p:spPr>
          <a:xfrm rot="-5400000">
            <a:off x="-54512" y="30074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/>
              <a:t>Amplitude</a:t>
            </a:r>
          </a:p>
        </p:txBody>
      </p:sp>
      <p:pic>
        <p:nvPicPr>
          <p:cNvPr id="343" name="Shape 3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05875" y="1458076"/>
            <a:ext cx="2011994" cy="15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5757200" y="1152425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Original Dove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5708975" y="3043275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New Sound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5989662" y="27566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347" name="Shape 347"/>
          <p:cNvSpPr txBox="1"/>
          <p:nvPr/>
        </p:nvSpPr>
        <p:spPr>
          <a:xfrm rot="-5400000">
            <a:off x="4993362" y="21152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5959337" y="46161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349" name="Shape 349"/>
          <p:cNvSpPr txBox="1"/>
          <p:nvPr/>
        </p:nvSpPr>
        <p:spPr>
          <a:xfrm rot="-5400000">
            <a:off x="5039237" y="39747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2" name="cos_dove3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417378" y="3123286"/>
            <a:ext cx="609600" cy="609600"/>
          </a:xfrm>
          <a:prstGeom prst="rect">
            <a:avLst/>
          </a:prstGeom>
        </p:spPr>
      </p:pic>
      <p:pic>
        <p:nvPicPr>
          <p:cNvPr id="3" name="cos_dove30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417378" y="3736511"/>
            <a:ext cx="609600" cy="609600"/>
          </a:xfrm>
          <a:prstGeom prst="rect">
            <a:avLst/>
          </a:prstGeom>
        </p:spPr>
      </p:pic>
      <p:pic>
        <p:nvPicPr>
          <p:cNvPr id="4" name="cos_dove300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417378" y="4347925"/>
            <a:ext cx="609600" cy="609600"/>
          </a:xfrm>
          <a:prstGeom prst="rect">
            <a:avLst/>
          </a:prstGeom>
        </p:spPr>
      </p:pic>
      <p:pic>
        <p:nvPicPr>
          <p:cNvPr id="5" name="dove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403529" y="1186317"/>
            <a:ext cx="609600" cy="609600"/>
          </a:xfrm>
          <a:prstGeom prst="rect">
            <a:avLst/>
          </a:prstGeom>
        </p:spPr>
      </p:pic>
      <p:sp>
        <p:nvSpPr>
          <p:cNvPr id="20" name="Shape 345"/>
          <p:cNvSpPr txBox="1"/>
          <p:nvPr/>
        </p:nvSpPr>
        <p:spPr>
          <a:xfrm>
            <a:off x="7652609" y="3797718"/>
            <a:ext cx="830035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 smtClean="0"/>
              <a:t>300Hz</a:t>
            </a:r>
            <a:endParaRPr lang="en" sz="1600" dirty="0"/>
          </a:p>
        </p:txBody>
      </p:sp>
      <p:sp>
        <p:nvSpPr>
          <p:cNvPr id="21" name="Shape 345"/>
          <p:cNvSpPr txBox="1"/>
          <p:nvPr/>
        </p:nvSpPr>
        <p:spPr>
          <a:xfrm>
            <a:off x="7714775" y="3163419"/>
            <a:ext cx="830035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 smtClean="0"/>
              <a:t>30Hz</a:t>
            </a:r>
            <a:endParaRPr lang="en" sz="1600" dirty="0"/>
          </a:p>
        </p:txBody>
      </p:sp>
      <p:sp>
        <p:nvSpPr>
          <p:cNvPr id="22" name="Shape 345"/>
          <p:cNvSpPr txBox="1"/>
          <p:nvPr/>
        </p:nvSpPr>
        <p:spPr>
          <a:xfrm>
            <a:off x="7721800" y="4407318"/>
            <a:ext cx="830035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 smtClean="0"/>
              <a:t>3kHz</a:t>
            </a:r>
            <a:endParaRPr lang="en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4" r="6666" b="5285"/>
          <a:stretch/>
        </p:blipFill>
        <p:spPr>
          <a:xfrm>
            <a:off x="793326" y="2185225"/>
            <a:ext cx="4184955" cy="2348675"/>
          </a:xfrm>
          <a:prstGeom prst="rect">
            <a:avLst/>
          </a:prstGeom>
        </p:spPr>
      </p:pic>
      <p:sp>
        <p:nvSpPr>
          <p:cNvPr id="23" name="Shape 344"/>
          <p:cNvSpPr txBox="1"/>
          <p:nvPr/>
        </p:nvSpPr>
        <p:spPr>
          <a:xfrm>
            <a:off x="1882903" y="1947976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600" dirty="0" smtClean="0"/>
              <a:t>y(t) zoomed in</a:t>
            </a: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375617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1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1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4100" y="3272736"/>
            <a:ext cx="2012000" cy="15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7462" y="2071625"/>
            <a:ext cx="3503375" cy="262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Effect of Impulse Responses on a Sound: Box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255850" y="1315125"/>
            <a:ext cx="4146600" cy="7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Create an impulse response from a box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(Frequency of 5kHz - 10kHz)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1551387" y="44871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359" name="Shape 359"/>
          <p:cNvSpPr txBox="1"/>
          <p:nvPr/>
        </p:nvSpPr>
        <p:spPr>
          <a:xfrm rot="-5400000">
            <a:off x="-54512" y="30074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05875" y="1458076"/>
            <a:ext cx="2011994" cy="15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5757200" y="1152425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Original Dove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5708975" y="3043275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New Sound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5989662" y="27566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364" name="Shape 364"/>
          <p:cNvSpPr txBox="1"/>
          <p:nvPr/>
        </p:nvSpPr>
        <p:spPr>
          <a:xfrm rot="-5400000">
            <a:off x="4993362" y="21152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5959337" y="46161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366" name="Shape 366"/>
          <p:cNvSpPr txBox="1"/>
          <p:nvPr/>
        </p:nvSpPr>
        <p:spPr>
          <a:xfrm rot="-5400000">
            <a:off x="5039237" y="39747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15" name="d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94004" y="1186317"/>
            <a:ext cx="609600" cy="609600"/>
          </a:xfrm>
          <a:prstGeom prst="rect">
            <a:avLst/>
          </a:prstGeom>
        </p:spPr>
      </p:pic>
      <p:pic>
        <p:nvPicPr>
          <p:cNvPr id="2" name="box_dove30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94004" y="308058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Shape 3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4075" y="1223000"/>
            <a:ext cx="6811634" cy="144534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Convolving Doves </a:t>
            </a:r>
            <a:r>
              <a:rPr lang="en" dirty="0"/>
              <a:t>with a Skyline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311700" y="1223000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/>
              <a:t>Boston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317325" y="2989900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/>
              <a:t>Paris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3684987" y="25821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376" name="Shape 376"/>
          <p:cNvSpPr txBox="1"/>
          <p:nvPr/>
        </p:nvSpPr>
        <p:spPr>
          <a:xfrm rot="-5400000">
            <a:off x="1164687" y="17120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377" name="Shape 3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6726" y="3211374"/>
            <a:ext cx="6811750" cy="144534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 txBox="1"/>
          <p:nvPr/>
        </p:nvSpPr>
        <p:spPr>
          <a:xfrm>
            <a:off x="3761187" y="46395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379" name="Shape 379"/>
          <p:cNvSpPr txBox="1"/>
          <p:nvPr/>
        </p:nvSpPr>
        <p:spPr>
          <a:xfrm rot="-5400000">
            <a:off x="1240887" y="37694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2" name="boston_dove_rea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476" y="1182800"/>
            <a:ext cx="609600" cy="609600"/>
          </a:xfrm>
          <a:prstGeom prst="rect">
            <a:avLst/>
          </a:prstGeom>
        </p:spPr>
      </p:pic>
      <p:pic>
        <p:nvPicPr>
          <p:cNvPr id="3" name="paris_dove_real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36737" y="310787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3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44075" y="1223000"/>
            <a:ext cx="6811634" cy="144534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373"/>
          <p:cNvSpPr txBox="1"/>
          <p:nvPr/>
        </p:nvSpPr>
        <p:spPr>
          <a:xfrm>
            <a:off x="311700" y="1223000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/>
              <a:t>Boston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 r="7500"/>
          <a:stretch/>
        </p:blipFill>
        <p:spPr>
          <a:xfrm>
            <a:off x="2094312" y="2786406"/>
            <a:ext cx="5666766" cy="1699675"/>
          </a:xfrm>
          <a:prstGeom prst="rect">
            <a:avLst/>
          </a:prstGeom>
        </p:spPr>
      </p:pic>
      <p:sp>
        <p:nvSpPr>
          <p:cNvPr id="15" name="Shape 373"/>
          <p:cNvSpPr txBox="1"/>
          <p:nvPr/>
        </p:nvSpPr>
        <p:spPr>
          <a:xfrm>
            <a:off x="321225" y="2994650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 smtClean="0"/>
              <a:t>Barcelona</a:t>
            </a:r>
            <a:endParaRPr lang="en" sz="2000" b="1" dirty="0"/>
          </a:p>
        </p:txBody>
      </p:sp>
      <p:pic>
        <p:nvPicPr>
          <p:cNvPr id="16" name="delito_barcelon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28001" y="3154475"/>
            <a:ext cx="609600" cy="609600"/>
          </a:xfrm>
          <a:prstGeom prst="rect">
            <a:avLst/>
          </a:prstGeom>
        </p:spPr>
      </p:pic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Convolving </a:t>
            </a:r>
            <a:r>
              <a:rPr lang="en" dirty="0" smtClean="0"/>
              <a:t>Delitos with </a:t>
            </a:r>
            <a:r>
              <a:rPr lang="en" dirty="0"/>
              <a:t>a Skyline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3684987" y="25821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376" name="Shape 376"/>
          <p:cNvSpPr txBox="1"/>
          <p:nvPr/>
        </p:nvSpPr>
        <p:spPr>
          <a:xfrm rot="-5400000">
            <a:off x="1164687" y="17120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3761187" y="46395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379" name="Shape 379"/>
          <p:cNvSpPr txBox="1"/>
          <p:nvPr/>
        </p:nvSpPr>
        <p:spPr>
          <a:xfrm rot="-5400000">
            <a:off x="1240887" y="37694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7" name="delito_boston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476" y="1182800"/>
            <a:ext cx="609600" cy="609600"/>
          </a:xfrm>
          <a:prstGeom prst="rect">
            <a:avLst/>
          </a:prstGeom>
        </p:spPr>
      </p:pic>
      <p:pic>
        <p:nvPicPr>
          <p:cNvPr id="8" name="delito_isabell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476" y="2733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6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79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35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Convolving Sound with a </a:t>
            </a:r>
            <a:r>
              <a:rPr lang="en" dirty="0" smtClean="0"/>
              <a:t>Space</a:t>
            </a:r>
            <a:endParaRPr lang="en" dirty="0"/>
          </a:p>
        </p:txBody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1191987" y="1124811"/>
            <a:ext cx="7583164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endParaRPr lang="en" dirty="0" smtClean="0"/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 smtClean="0"/>
              <a:t>Tube				  Pumpkin</a:t>
            </a:r>
            <a:endParaRPr lang="en" dirty="0"/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 smtClean="0"/>
              <a:t>Sphere				  AC Stairs</a:t>
            </a:r>
            <a:endParaRPr lang="en" dirty="0"/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/>
              <a:t>Middle of the O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/>
              <a:t>AC </a:t>
            </a:r>
            <a:r>
              <a:rPr lang="en" dirty="0" smtClean="0"/>
              <a:t>Stairs</a:t>
            </a:r>
            <a:endParaRPr dirty="0"/>
          </a:p>
        </p:txBody>
      </p:sp>
      <p:pic>
        <p:nvPicPr>
          <p:cNvPr id="3" name="spaces_sphere_d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03464" y="2758168"/>
            <a:ext cx="609600" cy="609600"/>
          </a:xfrm>
          <a:prstGeom prst="rect">
            <a:avLst/>
          </a:prstGeom>
        </p:spPr>
      </p:pic>
      <p:pic>
        <p:nvPicPr>
          <p:cNvPr id="4" name="spaces_oval_dov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42926" y="3490536"/>
            <a:ext cx="609600" cy="609600"/>
          </a:xfrm>
          <a:prstGeom prst="rect">
            <a:avLst/>
          </a:prstGeom>
        </p:spPr>
      </p:pic>
      <p:pic>
        <p:nvPicPr>
          <p:cNvPr id="5" name="spaces_stairs_dove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42926" y="4339622"/>
            <a:ext cx="609600" cy="609600"/>
          </a:xfrm>
          <a:prstGeom prst="rect">
            <a:avLst/>
          </a:prstGeom>
        </p:spPr>
      </p:pic>
      <p:pic>
        <p:nvPicPr>
          <p:cNvPr id="6" name="spaces_tube_dove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03464" y="1909082"/>
            <a:ext cx="609600" cy="609600"/>
          </a:xfrm>
          <a:prstGeom prst="rect">
            <a:avLst/>
          </a:prstGeom>
        </p:spPr>
      </p:pic>
      <p:pic>
        <p:nvPicPr>
          <p:cNvPr id="8" name="delito_pumpkin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267200" y="1909082"/>
            <a:ext cx="609600" cy="609600"/>
          </a:xfrm>
          <a:prstGeom prst="rect">
            <a:avLst/>
          </a:prstGeom>
        </p:spPr>
      </p:pic>
      <p:pic>
        <p:nvPicPr>
          <p:cNvPr id="2" name="delito_staircase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267200" y="2758168"/>
            <a:ext cx="609600" cy="60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464" y="1275193"/>
            <a:ext cx="2228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DOVE</a:t>
            </a:r>
            <a:endParaRPr lang="en-US" sz="2400" b="1" dirty="0">
              <a:solidFill>
                <a:schemeClr val="tx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75363" y="1278690"/>
            <a:ext cx="2228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DELITOS</a:t>
            </a:r>
            <a:endParaRPr lang="en-US" sz="2400" b="1" dirty="0">
              <a:solidFill>
                <a:schemeClr val="tx1">
                  <a:lumMod val="50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1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1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72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72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2337950" y="2355525"/>
            <a:ext cx="635100" cy="398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System Diagram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414750" y="2283475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b="1"/>
              <a:t>x(t)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3990150" y="2283475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y(t)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262350" y="1242350"/>
            <a:ext cx="3326100" cy="3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Finding the Impulse Response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6037075" y="1242337"/>
            <a:ext cx="2622600" cy="3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Convolving with Sound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414750" y="367100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X(jw)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3990150" y="367100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Y(jw)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1492350" y="3671000"/>
            <a:ext cx="16662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H(jw) = 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2725325" y="3467225"/>
            <a:ext cx="952800" cy="4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Y(jw)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2725325" y="390280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X(jw)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2867300" y="3943650"/>
            <a:ext cx="635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" name="Shape 97"/>
          <p:cNvSpPr txBox="1"/>
          <p:nvPr/>
        </p:nvSpPr>
        <p:spPr>
          <a:xfrm>
            <a:off x="2202450" y="2283425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h(t)</a:t>
            </a:r>
          </a:p>
        </p:txBody>
      </p:sp>
      <p:sp>
        <p:nvSpPr>
          <p:cNvPr id="98" name="Shape 98"/>
          <p:cNvSpPr/>
          <p:nvPr/>
        </p:nvSpPr>
        <p:spPr>
          <a:xfrm>
            <a:off x="1835075" y="3527300"/>
            <a:ext cx="1753500" cy="848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529500" y="1818527"/>
            <a:ext cx="723300" cy="3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Input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3823650" y="1818525"/>
            <a:ext cx="1285800" cy="3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Recording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708925" y="1726753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Impulse Response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 of the Space</a:t>
            </a:r>
          </a:p>
        </p:txBody>
      </p:sp>
      <p:cxnSp>
        <p:nvCxnSpPr>
          <p:cNvPr id="102" name="Shape 102"/>
          <p:cNvCxnSpPr>
            <a:stCxn id="87" idx="2"/>
            <a:endCxn id="91" idx="0"/>
          </p:cNvCxnSpPr>
          <p:nvPr/>
        </p:nvCxnSpPr>
        <p:spPr>
          <a:xfrm>
            <a:off x="891150" y="2812675"/>
            <a:ext cx="0" cy="85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3" name="Shape 103"/>
          <p:cNvCxnSpPr/>
          <p:nvPr/>
        </p:nvCxnSpPr>
        <p:spPr>
          <a:xfrm>
            <a:off x="4466550" y="2812675"/>
            <a:ext cx="0" cy="85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" name="Shape 104"/>
          <p:cNvCxnSpPr/>
          <p:nvPr/>
        </p:nvCxnSpPr>
        <p:spPr>
          <a:xfrm rot="10800000">
            <a:off x="2677200" y="2820362"/>
            <a:ext cx="3300" cy="640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" name="Shape 105"/>
          <p:cNvCxnSpPr>
            <a:stCxn id="87" idx="3"/>
            <a:endCxn id="97" idx="1"/>
          </p:cNvCxnSpPr>
          <p:nvPr/>
        </p:nvCxnSpPr>
        <p:spPr>
          <a:xfrm>
            <a:off x="1367550" y="2548075"/>
            <a:ext cx="83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6" name="Shape 106"/>
          <p:cNvCxnSpPr>
            <a:stCxn id="97" idx="3"/>
            <a:endCxn id="88" idx="1"/>
          </p:cNvCxnSpPr>
          <p:nvPr/>
        </p:nvCxnSpPr>
        <p:spPr>
          <a:xfrm>
            <a:off x="3155250" y="2548025"/>
            <a:ext cx="83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" name="Shape 107"/>
          <p:cNvCxnSpPr/>
          <p:nvPr/>
        </p:nvCxnSpPr>
        <p:spPr>
          <a:xfrm rot="10800000" flipH="1">
            <a:off x="1252800" y="3943725"/>
            <a:ext cx="4146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8" name="Shape 108"/>
          <p:cNvCxnSpPr/>
          <p:nvPr/>
        </p:nvCxnSpPr>
        <p:spPr>
          <a:xfrm rot="10800000" flipH="1">
            <a:off x="3678125" y="3943725"/>
            <a:ext cx="4146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9" name="Shape 109"/>
          <p:cNvSpPr txBox="1"/>
          <p:nvPr/>
        </p:nvSpPr>
        <p:spPr>
          <a:xfrm>
            <a:off x="4923700" y="664300"/>
            <a:ext cx="343800" cy="3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49" y="2990650"/>
            <a:ext cx="343800" cy="30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274" y="2990650"/>
            <a:ext cx="343800" cy="30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449" y="2989800"/>
            <a:ext cx="343800" cy="30025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3087800" y="2838316"/>
            <a:ext cx="414600" cy="3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-1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5592775" y="2309825"/>
            <a:ext cx="3511200" cy="4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h(t)</a:t>
            </a:r>
            <a:r>
              <a:rPr lang="en" sz="2000" b="1"/>
              <a:t>    *     s(t)     =      s’(t)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5557925" y="2876175"/>
            <a:ext cx="10413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Impulse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Response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6737850" y="2876175"/>
            <a:ext cx="10413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Original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Sound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8102700" y="2876175"/>
            <a:ext cx="10413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Sound in the space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Part 1: Find the Impulse Response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400"/>
              <a:t>Generating Impulse Responses: Instantaneous Sound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1081650" y="227465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x(t)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7010200" y="2274650"/>
            <a:ext cx="13125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y(t) = h(t)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4012350" y="227460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h(t)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858100" y="1447975"/>
            <a:ext cx="1497600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>
                <a:solidFill>
                  <a:schemeClr val="accent3"/>
                </a:solidFill>
              </a:rPr>
              <a:t>Input: Impulse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3371250" y="1451523"/>
            <a:ext cx="2401500" cy="79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>
                <a:solidFill>
                  <a:schemeClr val="accent3"/>
                </a:solidFill>
              </a:rPr>
              <a:t>Impulse Response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solidFill>
                  <a:schemeClr val="accent3"/>
                </a:solidFill>
              </a:rPr>
              <a:t> of the Space</a:t>
            </a:r>
          </a:p>
        </p:txBody>
      </p:sp>
      <p:cxnSp>
        <p:nvCxnSpPr>
          <p:cNvPr id="133" name="Shape 133"/>
          <p:cNvCxnSpPr/>
          <p:nvPr/>
        </p:nvCxnSpPr>
        <p:spPr>
          <a:xfrm rot="10800000" flipH="1">
            <a:off x="2549700" y="2549825"/>
            <a:ext cx="11028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4" name="Shape 134"/>
          <p:cNvCxnSpPr/>
          <p:nvPr/>
        </p:nvCxnSpPr>
        <p:spPr>
          <a:xfrm>
            <a:off x="5484175" y="2539200"/>
            <a:ext cx="83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5" name="Shape 135"/>
          <p:cNvSpPr txBox="1"/>
          <p:nvPr/>
        </p:nvSpPr>
        <p:spPr>
          <a:xfrm>
            <a:off x="6642850" y="1420625"/>
            <a:ext cx="2047200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>
                <a:solidFill>
                  <a:schemeClr val="accent3"/>
                </a:solidFill>
              </a:rPr>
              <a:t>Output: Impulse Response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646450" y="2804025"/>
            <a:ext cx="1920900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Ex. clap, gunshot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597600" y="3855300"/>
            <a:ext cx="7131000" cy="104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Downsides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You can’t make an ideal impulse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Susceptible to noise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/>
              <a:t>Generating Impulse Responses: White Noise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1315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Cross-correlation of white noise to create an impulse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Cross-correlation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Measure of how similar two signals are based on displacement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Sliding dot product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650" y="3269125"/>
            <a:ext cx="2964768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25" y="2657975"/>
            <a:ext cx="2878799" cy="21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/>
              <a:t>Generating Impulse Responses: White Noise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131500" cy="128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Cross-correlation of white noise to create an impulse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Cross-correlation of White Noise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White Noise: no similarity except for when signals are exactly lined up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550" y="3050236"/>
            <a:ext cx="1922923" cy="158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894039" y="2776300"/>
            <a:ext cx="1508999" cy="61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White Noise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471" y="3059107"/>
            <a:ext cx="1922923" cy="158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3524961" y="2785170"/>
            <a:ext cx="1509000" cy="61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White Noise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0044" y="3074615"/>
            <a:ext cx="1922905" cy="158365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6586927" y="2785170"/>
            <a:ext cx="1509000" cy="61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Impulse</a:t>
            </a:r>
          </a:p>
        </p:txBody>
      </p:sp>
      <p:sp>
        <p:nvSpPr>
          <p:cNvPr id="158" name="Shape 158"/>
          <p:cNvSpPr/>
          <p:nvPr/>
        </p:nvSpPr>
        <p:spPr>
          <a:xfrm>
            <a:off x="2855275" y="3719875"/>
            <a:ext cx="152100" cy="1707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 txBox="1"/>
          <p:nvPr/>
        </p:nvSpPr>
        <p:spPr>
          <a:xfrm>
            <a:off x="5495331" y="3587123"/>
            <a:ext cx="583800" cy="43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=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894062" y="44947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3524962" y="44947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6587012" y="44947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</a:t>
            </a:r>
          </a:p>
        </p:txBody>
      </p:sp>
      <p:sp>
        <p:nvSpPr>
          <p:cNvPr id="163" name="Shape 163"/>
          <p:cNvSpPr txBox="1"/>
          <p:nvPr/>
        </p:nvSpPr>
        <p:spPr>
          <a:xfrm rot="-5400000">
            <a:off x="-26037" y="37008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164" name="Shape 164"/>
          <p:cNvSpPr txBox="1"/>
          <p:nvPr/>
        </p:nvSpPr>
        <p:spPr>
          <a:xfrm rot="-5400000">
            <a:off x="2604862" y="37008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165" name="Shape 165"/>
          <p:cNvSpPr txBox="1"/>
          <p:nvPr/>
        </p:nvSpPr>
        <p:spPr>
          <a:xfrm rot="-5400000">
            <a:off x="5637212" y="37381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/>
              <a:t>Generating Impulse Responses: White Noise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131500" cy="361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Cross-correlation of white noise to create an impulse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Cross-correlation of White Noise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White Noise: no similarity except for when signals are exactly lined up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Downsides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Very noisy results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712200" y="2848725"/>
            <a:ext cx="7799100" cy="4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accent1"/>
                </a:solidFill>
              </a:rPr>
              <a:t>h(t)</a:t>
            </a:r>
            <a:r>
              <a:rPr lang="en" sz="2400" b="1" baseline="-25000"/>
              <a:t> </a:t>
            </a:r>
            <a:r>
              <a:rPr lang="en" sz="2400" b="1"/>
              <a:t>            =              </a:t>
            </a:r>
            <a:r>
              <a:rPr lang="en" sz="2000" b="1"/>
              <a:t> </a:t>
            </a:r>
            <a:r>
              <a:rPr lang="en" sz="2400" b="1"/>
              <a:t>R</a:t>
            </a:r>
            <a:r>
              <a:rPr lang="en" sz="2400" b="1" baseline="-25000"/>
              <a:t>YX</a:t>
            </a:r>
            <a:r>
              <a:rPr lang="en" sz="2400" b="1"/>
              <a:t>            /              R</a:t>
            </a:r>
            <a:r>
              <a:rPr lang="en" sz="2400" b="1" baseline="-25000"/>
              <a:t>XX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3879350" y="3310125"/>
            <a:ext cx="1561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Output &amp; Input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6607925" y="3310125"/>
            <a:ext cx="16212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Input &amp; Input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785075" y="3310125"/>
            <a:ext cx="20535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Impulse Response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/>
              <a:t>Generating Impulse Responses: Sine Sweep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21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“Chirp:” Sweep through all the frequencies</a:t>
            </a:r>
          </a:p>
        </p:txBody>
      </p:sp>
      <p:sp>
        <p:nvSpPr>
          <p:cNvPr id="182" name="Shape 182"/>
          <p:cNvSpPr/>
          <p:nvPr/>
        </p:nvSpPr>
        <p:spPr>
          <a:xfrm>
            <a:off x="4147850" y="2567275"/>
            <a:ext cx="635100" cy="398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1538850" y="2495225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x(t)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6866850" y="2495225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y(t)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1538850" y="388275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X(jw)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6866850" y="388275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Y(jw)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3302250" y="3882750"/>
            <a:ext cx="16662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H(jw) = 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4535225" y="3678975"/>
            <a:ext cx="952800" cy="4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Y(jw)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4535225" y="411455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X(jw)</a:t>
            </a:r>
          </a:p>
        </p:txBody>
      </p:sp>
      <p:cxnSp>
        <p:nvCxnSpPr>
          <p:cNvPr id="190" name="Shape 190"/>
          <p:cNvCxnSpPr/>
          <p:nvPr/>
        </p:nvCxnSpPr>
        <p:spPr>
          <a:xfrm>
            <a:off x="4677200" y="4155400"/>
            <a:ext cx="635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1" name="Shape 191"/>
          <p:cNvSpPr txBox="1"/>
          <p:nvPr/>
        </p:nvSpPr>
        <p:spPr>
          <a:xfrm>
            <a:off x="4012350" y="2495175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h(t)</a:t>
            </a:r>
          </a:p>
        </p:txBody>
      </p:sp>
      <p:sp>
        <p:nvSpPr>
          <p:cNvPr id="192" name="Shape 192"/>
          <p:cNvSpPr/>
          <p:nvPr/>
        </p:nvSpPr>
        <p:spPr>
          <a:xfrm>
            <a:off x="3644975" y="3739050"/>
            <a:ext cx="1753500" cy="848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1096350" y="1812875"/>
            <a:ext cx="1627800" cy="60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b="1">
                <a:solidFill>
                  <a:schemeClr val="accent3"/>
                </a:solidFill>
              </a:rPr>
              <a:t>Chirp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solidFill>
                  <a:schemeClr val="accent3"/>
                </a:solidFill>
              </a:rPr>
              <a:t>20Hz - 20kHz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6700350" y="2030275"/>
            <a:ext cx="1285800" cy="3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accent3"/>
                </a:solidFill>
              </a:rPr>
              <a:t>Recording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3518825" y="1938503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>
                <a:solidFill>
                  <a:schemeClr val="accent3"/>
                </a:solidFill>
              </a:rPr>
              <a:t>Impulse Response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600">
                <a:solidFill>
                  <a:schemeClr val="accent3"/>
                </a:solidFill>
              </a:rPr>
              <a:t> of the Space</a:t>
            </a:r>
          </a:p>
        </p:txBody>
      </p:sp>
      <p:cxnSp>
        <p:nvCxnSpPr>
          <p:cNvPr id="196" name="Shape 196"/>
          <p:cNvCxnSpPr>
            <a:stCxn id="183" idx="2"/>
            <a:endCxn id="185" idx="0"/>
          </p:cNvCxnSpPr>
          <p:nvPr/>
        </p:nvCxnSpPr>
        <p:spPr>
          <a:xfrm>
            <a:off x="2015250" y="3024425"/>
            <a:ext cx="0" cy="85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7" name="Shape 197"/>
          <p:cNvCxnSpPr/>
          <p:nvPr/>
        </p:nvCxnSpPr>
        <p:spPr>
          <a:xfrm>
            <a:off x="7343250" y="3024425"/>
            <a:ext cx="0" cy="85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8" name="Shape 198"/>
          <p:cNvCxnSpPr/>
          <p:nvPr/>
        </p:nvCxnSpPr>
        <p:spPr>
          <a:xfrm rot="10800000">
            <a:off x="4487100" y="3032112"/>
            <a:ext cx="3300" cy="640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9" name="Shape 199"/>
          <p:cNvCxnSpPr/>
          <p:nvPr/>
        </p:nvCxnSpPr>
        <p:spPr>
          <a:xfrm>
            <a:off x="2644050" y="2759825"/>
            <a:ext cx="83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0" name="Shape 200"/>
          <p:cNvCxnSpPr/>
          <p:nvPr/>
        </p:nvCxnSpPr>
        <p:spPr>
          <a:xfrm rot="10800000" flipH="1">
            <a:off x="5599075" y="2759625"/>
            <a:ext cx="9630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1" name="Shape 201"/>
          <p:cNvCxnSpPr>
            <a:endCxn id="187" idx="1"/>
          </p:cNvCxnSpPr>
          <p:nvPr/>
        </p:nvCxnSpPr>
        <p:spPr>
          <a:xfrm rot="10800000" flipH="1">
            <a:off x="2491650" y="4147350"/>
            <a:ext cx="8106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02" name="Shape 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8849" y="3202400"/>
            <a:ext cx="343800" cy="30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3974" y="3202400"/>
            <a:ext cx="343800" cy="30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349" y="3201550"/>
            <a:ext cx="343800" cy="30025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4897700" y="3050066"/>
            <a:ext cx="414600" cy="39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-1</a:t>
            </a:r>
          </a:p>
        </p:txBody>
      </p:sp>
      <p:cxnSp>
        <p:nvCxnSpPr>
          <p:cNvPr id="206" name="Shape 206"/>
          <p:cNvCxnSpPr/>
          <p:nvPr/>
        </p:nvCxnSpPr>
        <p:spPr>
          <a:xfrm rot="10800000" flipH="1">
            <a:off x="5695937" y="4146450"/>
            <a:ext cx="9630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" name="chirp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85874" y="5429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736</Words>
  <Application>Microsoft Office PowerPoint</Application>
  <PresentationFormat>On-screen Show (16:9)</PresentationFormat>
  <Paragraphs>221</Paragraphs>
  <Slides>27</Slides>
  <Notes>27</Notes>
  <HiddenSlides>0</HiddenSlides>
  <MMClips>28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PT Sans Narrow</vt:lpstr>
      <vt:lpstr>Arial</vt:lpstr>
      <vt:lpstr>Open Sans</vt:lpstr>
      <vt:lpstr>tropic</vt:lpstr>
      <vt:lpstr>Convolution Reverb:  Impulse responses of spaces</vt:lpstr>
      <vt:lpstr>Dove in the AC Staircase</vt:lpstr>
      <vt:lpstr>System Diagram</vt:lpstr>
      <vt:lpstr>Part 1: Find the Impulse Response</vt:lpstr>
      <vt:lpstr>Generating Impulse Responses: Instantaneous Sound</vt:lpstr>
      <vt:lpstr>Generating Impulse Responses: White Noise</vt:lpstr>
      <vt:lpstr>Generating Impulse Responses: White Noise</vt:lpstr>
      <vt:lpstr>Generating Impulse Responses: White Noise</vt:lpstr>
      <vt:lpstr>Generating Impulse Responses: Sine Sweep</vt:lpstr>
      <vt:lpstr>PowerPoint Presentation</vt:lpstr>
      <vt:lpstr>Understanding the Impulse Responses: Tubes</vt:lpstr>
      <vt:lpstr>Length of a Cardboard Tube</vt:lpstr>
      <vt:lpstr>Length of a Cardboard Tube</vt:lpstr>
      <vt:lpstr>Length of a Cardboard Tube</vt:lpstr>
      <vt:lpstr>Length of a Short PVC Pipe</vt:lpstr>
      <vt:lpstr>Length of a Short PVC Pipe</vt:lpstr>
      <vt:lpstr>Length of a Long PVC Pipe</vt:lpstr>
      <vt:lpstr>Length of a Long PVC Pipe</vt:lpstr>
      <vt:lpstr>Impulse Responses of Spaces: AC Staircase</vt:lpstr>
      <vt:lpstr>Impulse Responses of Spaces: The Oval</vt:lpstr>
      <vt:lpstr>Part 2: Convolve the Impulse Response with Sounds</vt:lpstr>
      <vt:lpstr>Effect of Impulse Responses on a Sound: Cosine</vt:lpstr>
      <vt:lpstr>Effect of Impulse Responses on a Sound: Cosine</vt:lpstr>
      <vt:lpstr>Effect of Impulse Responses on a Sound: Box</vt:lpstr>
      <vt:lpstr>Convolving Doves with a Skyline</vt:lpstr>
      <vt:lpstr>Convolving Delitos with a Skyline</vt:lpstr>
      <vt:lpstr>Convolving Sound with a Space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 Reverb:  Impulse responses of spaces</dc:title>
  <dc:creator>Katerina Soltan</dc:creator>
  <cp:lastModifiedBy>Katerina Soltan</cp:lastModifiedBy>
  <cp:revision>17</cp:revision>
  <dcterms:modified xsi:type="dcterms:W3CDTF">2017-04-27T01:10:33Z</dcterms:modified>
</cp:coreProperties>
</file>